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7" r:id="rId2"/>
    <p:sldId id="306" r:id="rId3"/>
    <p:sldId id="307" r:id="rId4"/>
    <p:sldId id="308" r:id="rId5"/>
    <p:sldId id="309" r:id="rId6"/>
    <p:sldId id="310" r:id="rId7"/>
    <p:sldId id="311" r:id="rId8"/>
    <p:sldId id="312" r:id="rId9"/>
    <p:sldId id="313" r:id="rId10"/>
    <p:sldId id="314" r:id="rId11"/>
    <p:sldId id="315" r:id="rId12"/>
    <p:sldId id="317" r:id="rId13"/>
    <p:sldId id="316" r:id="rId14"/>
    <p:sldId id="318" r:id="rId15"/>
    <p:sldId id="319" r:id="rId16"/>
    <p:sldId id="348"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103"/>
    <a:srgbClr val="984807"/>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3060" autoAdjust="0"/>
  </p:normalViewPr>
  <p:slideViewPr>
    <p:cSldViewPr>
      <p:cViewPr>
        <p:scale>
          <a:sx n="60" d="100"/>
          <a:sy n="60" d="100"/>
        </p:scale>
        <p:origin x="-165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146835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892910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421173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103317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215037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430906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0D543D5-5A17-4696-9A9E-4D10ECBDC97F}" type="datetimeFigureOut">
              <a:rPr lang="nl-NL" smtClean="0"/>
              <a:pPr/>
              <a:t>14-6-2015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748315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0D543D5-5A17-4696-9A9E-4D10ECBDC97F}" type="datetimeFigureOut">
              <a:rPr lang="nl-NL" smtClean="0"/>
              <a:pPr/>
              <a:t>14-6-2015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8505730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0D543D5-5A17-4696-9A9E-4D10ECBDC97F}" type="datetimeFigureOut">
              <a:rPr lang="nl-NL" smtClean="0"/>
              <a:pPr/>
              <a:t>14-6-2015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3144688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7692469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0D543D5-5A17-4696-9A9E-4D10ECBDC97F}" type="datetimeFigureOut">
              <a:rPr lang="nl-NL" smtClean="0"/>
              <a:pPr/>
              <a:t>14-6-2015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71B86-323E-4DD0-A9CE-84D860DEBF23}" type="slidenum">
              <a:rPr lang="nl-NL" smtClean="0"/>
              <a:pPr/>
              <a:t>‹nr.›</a:t>
            </a:fld>
            <a:endParaRPr lang="nl-NL"/>
          </a:p>
        </p:txBody>
      </p:sp>
    </p:spTree>
    <p:extLst>
      <p:ext uri="{BB962C8B-B14F-4D97-AF65-F5344CB8AC3E}">
        <p14:creationId xmlns:p14="http://schemas.microsoft.com/office/powerpoint/2010/main" val="28465705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543D5-5A17-4696-9A9E-4D10ECBDC97F}" type="datetimeFigureOut">
              <a:rPr lang="nl-NL" smtClean="0"/>
              <a:pPr/>
              <a:t>14-6-2015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71B86-323E-4DD0-A9CE-84D860DEBF23}" type="slidenum">
              <a:rPr lang="nl-NL" smtClean="0"/>
              <a:pPr/>
              <a:t>‹nr.›</a:t>
            </a:fld>
            <a:endParaRPr lang="nl-NL"/>
          </a:p>
        </p:txBody>
      </p:sp>
    </p:spTree>
    <p:extLst>
      <p:ext uri="{BB962C8B-B14F-4D97-AF65-F5344CB8AC3E}">
        <p14:creationId xmlns:p14="http://schemas.microsoft.com/office/powerpoint/2010/main" val="892673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23" r="3009" b="1517"/>
          <a:stretch/>
        </p:blipFill>
        <p:spPr bwMode="auto">
          <a:xfrm>
            <a:off x="-49903" y="8764"/>
            <a:ext cx="9193903" cy="67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851920" y="5157192"/>
            <a:ext cx="5152078" cy="58477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PART 2</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43802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4140580" y="1049546"/>
            <a:ext cx="4803278" cy="4401205"/>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year 1851 marked the appearance of Mrs. White’s first book, a paper-covered work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64 pages entitled, A Sketch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the Christian Experience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and </a:t>
            </a:r>
            <a:r>
              <a:rPr lang="en-US" sz="2800" b="1" dirty="0">
                <a:solidFill>
                  <a:schemeClr val="bg1"/>
                </a:solidFill>
                <a:latin typeface="Arial Narrow" panose="020B0606020202030204" pitchFamily="34" charset="0"/>
              </a:rPr>
              <a:t>Views of Ellen G. White. </a:t>
            </a:r>
          </a:p>
          <a:p>
            <a:pPr algn="ctr"/>
            <a:r>
              <a:rPr lang="en-US" sz="2800" b="1" dirty="0">
                <a:solidFill>
                  <a:schemeClr val="bg1"/>
                </a:solidFill>
                <a:latin typeface="Arial Narrow" panose="020B0606020202030204" pitchFamily="34" charset="0"/>
              </a:rPr>
              <a:t>This early document and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its </a:t>
            </a:r>
            <a:r>
              <a:rPr lang="en-US" sz="2800" b="1" dirty="0">
                <a:solidFill>
                  <a:schemeClr val="bg1"/>
                </a:solidFill>
                <a:latin typeface="Arial Narrow" panose="020B0606020202030204" pitchFamily="34" charset="0"/>
              </a:rPr>
              <a:t>Supplement (1854) </a:t>
            </a:r>
          </a:p>
          <a:p>
            <a:pPr algn="ctr"/>
            <a:r>
              <a:rPr lang="en-US" sz="2800" b="1" dirty="0">
                <a:solidFill>
                  <a:schemeClr val="bg1"/>
                </a:solidFill>
                <a:latin typeface="Arial Narrow" panose="020B0606020202030204" pitchFamily="34" charset="0"/>
              </a:rPr>
              <a:t>are now found on pages 11-127 </a:t>
            </a:r>
          </a:p>
          <a:p>
            <a:pPr algn="ctr"/>
            <a:r>
              <a:rPr lang="en-US" sz="2800" b="1" dirty="0">
                <a:solidFill>
                  <a:schemeClr val="bg1"/>
                </a:solidFill>
                <a:latin typeface="Arial Narrow" panose="020B0606020202030204" pitchFamily="34" charset="0"/>
              </a:rPr>
              <a:t>of the book Early Writings</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020" y="625350"/>
            <a:ext cx="3329913" cy="52495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4418135"/>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5241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140580" y="524545"/>
            <a:ext cx="4803278" cy="5693866"/>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days of the beginning of the Review and Herald in 1850 and the Youth’s Instructor in 1852, the securing of a hand press, then the publishing of the papers in Rochester, New York,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during </a:t>
            </a:r>
            <a:r>
              <a:rPr lang="en-US" sz="2800" b="1" dirty="0">
                <a:solidFill>
                  <a:schemeClr val="bg1"/>
                </a:solidFill>
                <a:latin typeface="Arial Narrow" panose="020B0606020202030204" pitchFamily="34" charset="0"/>
              </a:rPr>
              <a:t>the years 1852-1855,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were </a:t>
            </a:r>
            <a:r>
              <a:rPr lang="en-US" sz="2800" b="1" dirty="0">
                <a:solidFill>
                  <a:schemeClr val="bg1"/>
                </a:solidFill>
                <a:latin typeface="Arial Narrow" panose="020B0606020202030204" pitchFamily="34" charset="0"/>
              </a:rPr>
              <a:t>strenuous and trying.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Money </a:t>
            </a:r>
            <a:r>
              <a:rPr lang="en-US" sz="2800" b="1" dirty="0">
                <a:solidFill>
                  <a:schemeClr val="bg1"/>
                </a:solidFill>
                <a:latin typeface="Arial Narrow" panose="020B0606020202030204" pitchFamily="34" charset="0"/>
              </a:rPr>
              <a:t>was scarce. Sickness and bereavement played their part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bringing distress and discouragement. But there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were </a:t>
            </a:r>
            <a:r>
              <a:rPr lang="en-US" sz="2800" b="1" dirty="0">
                <a:solidFill>
                  <a:schemeClr val="bg1"/>
                </a:solidFill>
                <a:latin typeface="Arial Narrow" panose="020B0606020202030204" pitchFamily="34" charset="0"/>
              </a:rPr>
              <a:t>brighter days ahead</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05" y="524545"/>
            <a:ext cx="3442999" cy="56446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ep 22"/>
          <p:cNvGrpSpPr/>
          <p:nvPr/>
        </p:nvGrpSpPr>
        <p:grpSpPr>
          <a:xfrm>
            <a:off x="252071" y="3063443"/>
            <a:ext cx="2101563" cy="2630153"/>
            <a:chOff x="2309744" y="3717032"/>
            <a:chExt cx="2101563" cy="2630153"/>
          </a:xfrm>
        </p:grpSpPr>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499642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14597" y="2204864"/>
            <a:ext cx="9144000" cy="2800767"/>
          </a:xfrm>
          <a:prstGeom prst="rect">
            <a:avLst/>
          </a:prstGeom>
          <a:effectLst>
            <a:outerShdw blurRad="50800" dist="50800" dir="5400000" algn="ctr" rotWithShape="0">
              <a:schemeClr val="tx1"/>
            </a:outerShdw>
          </a:effectLst>
        </p:spPr>
        <p:txBody>
          <a:bodyPr wrap="square">
            <a:spAutoFit/>
          </a:bodyPr>
          <a:lstStyle/>
          <a:p>
            <a:pPr algn="ctr"/>
            <a:r>
              <a:rPr lang="en-US" sz="8800" b="1" dirty="0" smtClean="0">
                <a:solidFill>
                  <a:schemeClr val="bg1"/>
                </a:solidFill>
                <a:latin typeface="Arial Narrow" panose="020B0606020202030204" pitchFamily="34" charset="0"/>
              </a:rPr>
              <a:t>The </a:t>
            </a:r>
            <a:r>
              <a:rPr lang="en-US" sz="8800" b="1" dirty="0">
                <a:solidFill>
                  <a:schemeClr val="bg1"/>
                </a:solidFill>
                <a:latin typeface="Arial Narrow" panose="020B0606020202030204" pitchFamily="34" charset="0"/>
              </a:rPr>
              <a:t>Move </a:t>
            </a:r>
            <a:r>
              <a:rPr lang="en-US" sz="8800" b="1" dirty="0" smtClean="0">
                <a:solidFill>
                  <a:schemeClr val="bg1"/>
                </a:solidFill>
                <a:latin typeface="Arial Narrow" panose="020B0606020202030204" pitchFamily="34" charset="0"/>
              </a:rPr>
              <a:t>to </a:t>
            </a:r>
          </a:p>
          <a:p>
            <a:pPr algn="ctr"/>
            <a:r>
              <a:rPr lang="en-US" sz="8800" b="1" dirty="0" smtClean="0">
                <a:solidFill>
                  <a:schemeClr val="bg1"/>
                </a:solidFill>
                <a:latin typeface="Arial Narrow" panose="020B0606020202030204" pitchFamily="34" charset="0"/>
              </a:rPr>
              <a:t>Battle </a:t>
            </a:r>
            <a:r>
              <a:rPr lang="en-US" sz="8800" b="1" dirty="0">
                <a:solidFill>
                  <a:schemeClr val="bg1"/>
                </a:solidFill>
                <a:latin typeface="Arial Narrow" panose="020B0606020202030204" pitchFamily="34" charset="0"/>
              </a:rPr>
              <a:t>Creek</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ep 20"/>
          <p:cNvGrpSpPr/>
          <p:nvPr/>
        </p:nvGrpSpPr>
        <p:grpSpPr>
          <a:xfrm>
            <a:off x="3619690" y="4909808"/>
            <a:ext cx="1885603" cy="1716980"/>
            <a:chOff x="-44124" y="286999"/>
            <a:chExt cx="4011797" cy="4049158"/>
          </a:xfrm>
        </p:grpSpPr>
        <p:pic>
          <p:nvPicPr>
            <p:cNvPr id="23"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871" b="38874"/>
          <a:stretch/>
        </p:blipFill>
        <p:spPr bwMode="auto">
          <a:xfrm>
            <a:off x="1403648" y="661423"/>
            <a:ext cx="6336704" cy="1847200"/>
          </a:xfrm>
          <a:prstGeom prst="rect">
            <a:avLst/>
          </a:prstGeom>
          <a:noFill/>
          <a:ln>
            <a:noFill/>
          </a:ln>
          <a:effectLst>
            <a:glow rad="63500">
              <a:schemeClr val="accent6">
                <a:satMod val="175000"/>
                <a:alpha val="40000"/>
              </a:scheme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9055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195408" y="739732"/>
            <a:ext cx="4803278" cy="4832092"/>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November, 1855,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Review and Herald Publishing Association,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with </a:t>
            </a:r>
            <a:r>
              <a:rPr lang="en-US" sz="2800" b="1" dirty="0">
                <a:solidFill>
                  <a:schemeClr val="bg1"/>
                </a:solidFill>
                <a:latin typeface="Arial Narrow" panose="020B0606020202030204" pitchFamily="34" charset="0"/>
              </a:rPr>
              <a:t>the hand press and other printing equipment,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was </a:t>
            </a:r>
            <a:r>
              <a:rPr lang="en-US" sz="2800" b="1" dirty="0">
                <a:solidFill>
                  <a:schemeClr val="bg1"/>
                </a:solidFill>
                <a:latin typeface="Arial Narrow" panose="020B0606020202030204" pitchFamily="34" charset="0"/>
              </a:rPr>
              <a:t>moved from rented quarters in Rochester, New York,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to </a:t>
            </a:r>
            <a:r>
              <a:rPr lang="en-US" sz="2800" b="1" dirty="0">
                <a:solidFill>
                  <a:schemeClr val="bg1"/>
                </a:solidFill>
                <a:latin typeface="Arial Narrow" panose="020B0606020202030204" pitchFamily="34" charset="0"/>
              </a:rPr>
              <a:t>the newly erected building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Battle Creek, Michigan,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so </a:t>
            </a:r>
            <a:r>
              <a:rPr lang="en-US" sz="2800" b="1" dirty="0">
                <a:solidFill>
                  <a:schemeClr val="bg1"/>
                </a:solidFill>
                <a:latin typeface="Arial Narrow" panose="020B0606020202030204" pitchFamily="34" charset="0"/>
              </a:rPr>
              <a:t>liberally provided by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Advent believers</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710" y="739732"/>
            <a:ext cx="3125698" cy="3917601"/>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871" b="38874"/>
          <a:stretch/>
        </p:blipFill>
        <p:spPr bwMode="auto">
          <a:xfrm>
            <a:off x="323528" y="4321044"/>
            <a:ext cx="4221953" cy="1410140"/>
          </a:xfrm>
          <a:prstGeom prst="rect">
            <a:avLst/>
          </a:prstGeom>
          <a:noFill/>
          <a:ln>
            <a:noFill/>
          </a:ln>
          <a:effectLst>
            <a:glow rad="63500">
              <a:schemeClr val="accent6">
                <a:satMod val="175000"/>
                <a:alpha val="40000"/>
              </a:scheme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kstvak 28"/>
          <p:cNvSpPr txBox="1"/>
          <p:nvPr/>
        </p:nvSpPr>
        <p:spPr>
          <a:xfrm>
            <a:off x="313618" y="3049259"/>
            <a:ext cx="1403648" cy="830997"/>
          </a:xfrm>
          <a:prstGeom prst="rect">
            <a:avLst/>
          </a:prstGeom>
          <a:noFill/>
          <a:effectLst>
            <a:outerShdw blurRad="50800" dist="50800" dir="5400000" algn="ctr" rotWithShape="0">
              <a:schemeClr val="tx1"/>
            </a:outerShdw>
          </a:effectLst>
        </p:spPr>
        <p:txBody>
          <a:bodyPr wrap="square" rtlCol="0">
            <a:spAutoFit/>
          </a:bodyPr>
          <a:lstStyle/>
          <a:p>
            <a:pPr algn="ctr"/>
            <a:r>
              <a:rPr lang="nl-NL" sz="2400" b="1" dirty="0" smtClean="0">
                <a:solidFill>
                  <a:schemeClr val="bg1"/>
                </a:solidFill>
                <a:latin typeface="Arial Narrow" panose="020B0606020202030204" pitchFamily="34" charset="0"/>
              </a:rPr>
              <a:t>James S. White</a:t>
            </a:r>
            <a:endParaRPr lang="nl-NL" sz="2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545256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608543" y="1486684"/>
            <a:ext cx="4510152" cy="3970318"/>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A </a:t>
            </a:r>
            <a:r>
              <a:rPr lang="en-US" sz="2800" b="1" dirty="0">
                <a:solidFill>
                  <a:schemeClr val="bg1"/>
                </a:solidFill>
                <a:latin typeface="Arial Narrow" panose="020B0606020202030204" pitchFamily="34" charset="0"/>
              </a:rPr>
              <a:t>few days (1855) </a:t>
            </a:r>
          </a:p>
          <a:p>
            <a:pPr algn="ctr"/>
            <a:r>
              <a:rPr lang="en-US" sz="2800" b="1" dirty="0">
                <a:solidFill>
                  <a:schemeClr val="bg1"/>
                </a:solidFill>
                <a:latin typeface="Arial Narrow" panose="020B0606020202030204" pitchFamily="34" charset="0"/>
              </a:rPr>
              <a:t>after Elder and Mrs. White, </a:t>
            </a:r>
          </a:p>
          <a:p>
            <a:pPr algn="ctr"/>
            <a:r>
              <a:rPr lang="en-US" sz="2800" b="1" dirty="0">
                <a:solidFill>
                  <a:schemeClr val="bg1"/>
                </a:solidFill>
                <a:latin typeface="Arial Narrow" panose="020B0606020202030204" pitchFamily="34" charset="0"/>
              </a:rPr>
              <a:t>and those associated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with </a:t>
            </a:r>
            <a:r>
              <a:rPr lang="en-US" sz="2800" b="1" dirty="0">
                <a:solidFill>
                  <a:schemeClr val="bg1"/>
                </a:solidFill>
                <a:latin typeface="Arial Narrow" panose="020B0606020202030204" pitchFamily="34" charset="0"/>
              </a:rPr>
              <a:t>them in the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publishing </a:t>
            </a:r>
            <a:r>
              <a:rPr lang="en-US" sz="2800" b="1" dirty="0">
                <a:solidFill>
                  <a:schemeClr val="bg1"/>
                </a:solidFill>
                <a:latin typeface="Arial Narrow" panose="020B0606020202030204" pitchFamily="34" charset="0"/>
              </a:rPr>
              <a:t>work, </a:t>
            </a:r>
          </a:p>
          <a:p>
            <a:pPr algn="ctr"/>
            <a:r>
              <a:rPr lang="en-US" sz="2800" b="1" dirty="0">
                <a:solidFill>
                  <a:schemeClr val="bg1"/>
                </a:solidFill>
                <a:latin typeface="Arial Narrow" panose="020B0606020202030204" pitchFamily="34" charset="0"/>
              </a:rPr>
              <a:t>arrived at Battle Creek, </a:t>
            </a:r>
          </a:p>
          <a:p>
            <a:pPr algn="ctr"/>
            <a:r>
              <a:rPr lang="en-US" sz="2800" b="1" dirty="0">
                <a:solidFill>
                  <a:schemeClr val="bg1"/>
                </a:solidFill>
                <a:latin typeface="Arial Narrow" panose="020B0606020202030204" pitchFamily="34" charset="0"/>
              </a:rPr>
              <a:t>a conference was held to consider plans for spreading </a:t>
            </a:r>
          </a:p>
          <a:p>
            <a:pPr algn="ctr"/>
            <a:r>
              <a:rPr lang="en-US" sz="2800" b="1" dirty="0">
                <a:solidFill>
                  <a:schemeClr val="bg1"/>
                </a:solidFill>
                <a:latin typeface="Arial Narrow" panose="020B0606020202030204" pitchFamily="34" charset="0"/>
              </a:rPr>
              <a:t>the Advent </a:t>
            </a:r>
            <a:r>
              <a:rPr lang="en-US" sz="2800" b="1" dirty="0" smtClean="0">
                <a:solidFill>
                  <a:schemeClr val="bg1"/>
                </a:solidFill>
                <a:latin typeface="Arial Narrow" panose="020B0606020202030204" pitchFamily="34" charset="0"/>
              </a:rPr>
              <a:t>Message.</a:t>
            </a:r>
            <a:endParaRPr lang="en-US" sz="2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2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79" y="516997"/>
            <a:ext cx="1915343" cy="2508621"/>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878" y="1486684"/>
            <a:ext cx="2139950" cy="2597150"/>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1364384"/>
            <a:ext cx="1835150" cy="2505075"/>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9085" y="2232764"/>
            <a:ext cx="1944216" cy="2259141"/>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6871" b="38874"/>
          <a:stretch/>
        </p:blipFill>
        <p:spPr bwMode="auto">
          <a:xfrm>
            <a:off x="323528" y="4321043"/>
            <a:ext cx="4392488" cy="1467099"/>
          </a:xfrm>
          <a:prstGeom prst="rect">
            <a:avLst/>
          </a:prstGeom>
          <a:noFill/>
          <a:ln>
            <a:noFill/>
          </a:ln>
          <a:effectLst>
            <a:glow rad="63500">
              <a:schemeClr val="accent6">
                <a:satMod val="175000"/>
                <a:alpha val="40000"/>
              </a:schemeClr>
            </a:glow>
            <a:outerShdw blurRad="190500" dist="228600" dir="2700000" algn="ctr">
              <a:srgbClr val="000000">
                <a:alpha val="3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625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hthoek 24"/>
          <p:cNvSpPr/>
          <p:nvPr/>
        </p:nvSpPr>
        <p:spPr>
          <a:xfrm>
            <a:off x="4357752" y="739154"/>
            <a:ext cx="4510152" cy="5262979"/>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In </a:t>
            </a:r>
            <a:r>
              <a:rPr lang="en-US" sz="2800" b="1" dirty="0">
                <a:solidFill>
                  <a:schemeClr val="bg1"/>
                </a:solidFill>
                <a:latin typeface="Arial Narrow" panose="020B0606020202030204" pitchFamily="34" charset="0"/>
              </a:rPr>
              <a:t>due time there came from the re-established press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 </a:t>
            </a:r>
            <a:r>
              <a:rPr lang="en-US" sz="2800" b="1" dirty="0">
                <a:solidFill>
                  <a:schemeClr val="bg1"/>
                </a:solidFill>
                <a:latin typeface="Arial Narrow" panose="020B0606020202030204" pitchFamily="34" charset="0"/>
              </a:rPr>
              <a:t>16-page tract bearing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title, </a:t>
            </a:r>
          </a:p>
          <a:p>
            <a:pPr algn="ctr"/>
            <a:r>
              <a:rPr lang="en-US" sz="2800" b="1" dirty="0">
                <a:solidFill>
                  <a:schemeClr val="bg1"/>
                </a:solidFill>
                <a:latin typeface="Arial Narrow" panose="020B0606020202030204" pitchFamily="34" charset="0"/>
              </a:rPr>
              <a:t>Testimony for the Church (Testimonies, vol. 1,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pp</a:t>
            </a:r>
            <a:r>
              <a:rPr lang="en-US" sz="2800" b="1" dirty="0">
                <a:solidFill>
                  <a:schemeClr val="bg1"/>
                </a:solidFill>
                <a:latin typeface="Arial Narrow" panose="020B0606020202030204" pitchFamily="34" charset="0"/>
              </a:rPr>
              <a:t>. 113-126), </a:t>
            </a:r>
          </a:p>
          <a:p>
            <a:pPr algn="ctr"/>
            <a:r>
              <a:rPr lang="en-US" sz="2800" b="1" dirty="0">
                <a:solidFill>
                  <a:schemeClr val="bg1"/>
                </a:solidFill>
                <a:latin typeface="Arial Narrow" panose="020B0606020202030204" pitchFamily="34" charset="0"/>
              </a:rPr>
              <a:t>the first of a series of writings that in 55 years totaled nearly 5,000 pages, as published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in the Nine </a:t>
            </a:r>
            <a:r>
              <a:rPr lang="en-US" sz="2800" b="1" dirty="0">
                <a:solidFill>
                  <a:schemeClr val="bg1"/>
                </a:solidFill>
                <a:latin typeface="Arial Narrow" panose="020B0606020202030204" pitchFamily="34" charset="0"/>
              </a:rPr>
              <a:t>V</a:t>
            </a:r>
            <a:r>
              <a:rPr lang="en-US" sz="2800" b="1" dirty="0" smtClean="0">
                <a:solidFill>
                  <a:schemeClr val="bg1"/>
                </a:solidFill>
                <a:latin typeface="Arial Narrow" panose="020B0606020202030204" pitchFamily="34" charset="0"/>
              </a:rPr>
              <a:t>olumes </a:t>
            </a:r>
            <a:r>
              <a:rPr lang="en-US" sz="2800" b="1" dirty="0">
                <a:solidFill>
                  <a:schemeClr val="bg1"/>
                </a:solidFill>
                <a:latin typeface="Arial Narrow" panose="020B0606020202030204" pitchFamily="34" charset="0"/>
              </a:rPr>
              <a:t>of </a:t>
            </a:r>
          </a:p>
          <a:p>
            <a:pPr algn="ctr"/>
            <a:r>
              <a:rPr lang="en-US" sz="2800" b="1" dirty="0">
                <a:solidFill>
                  <a:schemeClr val="bg1"/>
                </a:solidFill>
                <a:latin typeface="Arial Narrow" panose="020B0606020202030204" pitchFamily="34" charset="0"/>
              </a:rPr>
              <a:t>Testimonies for the Church</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40273"/>
            <a:ext cx="3763556" cy="580548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4418135"/>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2346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23" r="3009" b="1517"/>
          <a:stretch/>
        </p:blipFill>
        <p:spPr bwMode="auto">
          <a:xfrm>
            <a:off x="-49903" y="8764"/>
            <a:ext cx="9193903" cy="677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3851920" y="5157192"/>
            <a:ext cx="5152078" cy="58477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END OF PART 2</a:t>
            </a:r>
            <a:endParaRPr lang="nl-NL"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95009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2309813" y="616044"/>
            <a:ext cx="6739560" cy="5509200"/>
          </a:xfrm>
          <a:prstGeom prst="rect">
            <a:avLst/>
          </a:prstGeom>
          <a:effectLst>
            <a:outerShdw blurRad="50800" dist="50800" dir="5400000" algn="ctr" rotWithShape="0">
              <a:schemeClr val="tx1"/>
            </a:outerShdw>
          </a:effectLst>
        </p:spPr>
        <p:txBody>
          <a:bodyPr wrap="square">
            <a:spAutoFit/>
          </a:bodyPr>
          <a:lstStyle/>
          <a:p>
            <a:pPr algn="ctr"/>
            <a:r>
              <a:rPr lang="nl-NL" sz="8800" b="1" dirty="0">
                <a:solidFill>
                  <a:schemeClr val="bg1"/>
                </a:solidFill>
                <a:latin typeface="Arial Narrow" panose="020B0606020202030204" pitchFamily="34" charset="0"/>
              </a:rPr>
              <a:t>M</a:t>
            </a:r>
            <a:r>
              <a:rPr lang="en-US" sz="8800" b="1" dirty="0" err="1" smtClean="0">
                <a:solidFill>
                  <a:schemeClr val="bg1"/>
                </a:solidFill>
                <a:latin typeface="Arial Narrow" panose="020B0606020202030204" pitchFamily="34" charset="0"/>
              </a:rPr>
              <a:t>arriage</a:t>
            </a:r>
            <a:r>
              <a:rPr lang="en-US" sz="8800" b="1" dirty="0" smtClean="0">
                <a:solidFill>
                  <a:schemeClr val="bg1"/>
                </a:solidFill>
                <a:latin typeface="Arial Narrow" panose="020B0606020202030204" pitchFamily="34" charset="0"/>
              </a:rPr>
              <a:t> </a:t>
            </a:r>
            <a:r>
              <a:rPr lang="en-US" sz="8800" b="1" dirty="0">
                <a:solidFill>
                  <a:schemeClr val="bg1"/>
                </a:solidFill>
                <a:latin typeface="Arial Narrow" panose="020B0606020202030204" pitchFamily="34" charset="0"/>
              </a:rPr>
              <a:t>of James White and Ellen Harmon</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30401"/>
            <a:ext cx="2472248" cy="3098599"/>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52" y="2780928"/>
            <a:ext cx="2519749" cy="2927900"/>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666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Rechthoek 27"/>
          <p:cNvSpPr/>
          <p:nvPr/>
        </p:nvSpPr>
        <p:spPr>
          <a:xfrm>
            <a:off x="3650429" y="1108485"/>
            <a:ext cx="5311292" cy="452431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On </a:t>
            </a:r>
            <a:r>
              <a:rPr lang="en-US" sz="3200" b="1" dirty="0">
                <a:solidFill>
                  <a:schemeClr val="bg1"/>
                </a:solidFill>
                <a:latin typeface="Arial Narrow" panose="020B0606020202030204" pitchFamily="34" charset="0"/>
              </a:rPr>
              <a:t>a trip to Orrington, Maine, Ellen met a young Adventist preacher, James White,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then </a:t>
            </a:r>
            <a:r>
              <a:rPr lang="en-US" sz="3200" b="1" dirty="0">
                <a:solidFill>
                  <a:schemeClr val="bg1"/>
                </a:solidFill>
                <a:latin typeface="Arial Narrow" panose="020B0606020202030204" pitchFamily="34" charset="0"/>
              </a:rPr>
              <a:t>23 years of age.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As </a:t>
            </a:r>
            <a:r>
              <a:rPr lang="en-US" sz="3200" b="1" dirty="0">
                <a:solidFill>
                  <a:schemeClr val="bg1"/>
                </a:solidFill>
                <a:latin typeface="Arial Narrow" panose="020B0606020202030204" pitchFamily="34" charset="0"/>
              </a:rPr>
              <a:t>their labors occasionally brought the two together,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there </a:t>
            </a:r>
            <a:r>
              <a:rPr lang="en-US" sz="3200" b="1" dirty="0">
                <a:solidFill>
                  <a:schemeClr val="bg1"/>
                </a:solidFill>
                <a:latin typeface="Arial Narrow" panose="020B0606020202030204" pitchFamily="34" charset="0"/>
              </a:rPr>
              <a:t>sprang up an affection that led to their being united in marriage late in August, 1846</a:t>
            </a:r>
            <a:r>
              <a:rPr lang="en-US" sz="3200" b="1" dirty="0" smtClean="0">
                <a:solidFill>
                  <a:schemeClr val="bg1"/>
                </a:solidFill>
                <a:latin typeface="Arial Narrow" panose="020B0606020202030204" pitchFamily="34" charset="0"/>
              </a:rPr>
              <a:t>.</a:t>
            </a:r>
            <a:endParaRPr lang="en-US" sz="3200" b="1" dirty="0">
              <a:solidFill>
                <a:schemeClr val="bg1"/>
              </a:solidFill>
              <a:latin typeface="Arial Narrow" panose="020B0606020202030204" pitchFamily="34" charset="0"/>
            </a:endParaRPr>
          </a:p>
        </p:txBody>
      </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30401"/>
            <a:ext cx="2472248" cy="3098599"/>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52" y="2780928"/>
            <a:ext cx="2519749" cy="2927900"/>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kstvak 24"/>
          <p:cNvSpPr txBox="1"/>
          <p:nvPr/>
        </p:nvSpPr>
        <p:spPr>
          <a:xfrm>
            <a:off x="2117741" y="1772816"/>
            <a:ext cx="1959855" cy="830997"/>
          </a:xfrm>
          <a:prstGeom prst="rect">
            <a:avLst/>
          </a:prstGeom>
          <a:noFill/>
          <a:effectLst>
            <a:outerShdw blurRad="50800" dist="50800" dir="5400000" algn="ctr" rotWithShape="0">
              <a:schemeClr val="tx1"/>
            </a:outerShdw>
          </a:effectLst>
        </p:spPr>
        <p:txBody>
          <a:bodyPr wrap="square" rtlCol="0">
            <a:spAutoFit/>
          </a:bodyPr>
          <a:lstStyle/>
          <a:p>
            <a:pPr algn="ctr"/>
            <a:r>
              <a:rPr lang="nl-NL" sz="2400" b="1" dirty="0" smtClean="0">
                <a:solidFill>
                  <a:schemeClr val="bg1"/>
                </a:solidFill>
                <a:latin typeface="Arial Narrow" panose="020B0606020202030204" pitchFamily="34" charset="0"/>
              </a:rPr>
              <a:t>James S. White</a:t>
            </a:r>
            <a:endParaRPr lang="nl-NL" sz="2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41232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Rechthoek 27"/>
          <p:cNvSpPr/>
          <p:nvPr/>
        </p:nvSpPr>
        <p:spPr>
          <a:xfrm>
            <a:off x="3586400" y="1354707"/>
            <a:ext cx="5421940" cy="4031873"/>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During </a:t>
            </a:r>
            <a:r>
              <a:rPr lang="en-US" sz="3200" b="1" dirty="0">
                <a:solidFill>
                  <a:schemeClr val="bg1"/>
                </a:solidFill>
                <a:latin typeface="Arial Narrow" panose="020B0606020202030204" pitchFamily="34" charset="0"/>
              </a:rPr>
              <a:t>the first few weeks following their marriage,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James </a:t>
            </a:r>
            <a:r>
              <a:rPr lang="en-US" sz="3200" b="1" dirty="0">
                <a:solidFill>
                  <a:schemeClr val="bg1"/>
                </a:solidFill>
                <a:latin typeface="Arial Narrow" panose="020B0606020202030204" pitchFamily="34" charset="0"/>
              </a:rPr>
              <a:t>and Ellen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gave </a:t>
            </a:r>
            <a:r>
              <a:rPr lang="en-US" sz="3200" b="1" dirty="0">
                <a:solidFill>
                  <a:schemeClr val="bg1"/>
                </a:solidFill>
                <a:latin typeface="Arial Narrow" panose="020B0606020202030204" pitchFamily="34" charset="0"/>
              </a:rPr>
              <a:t>earnest study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to </a:t>
            </a:r>
            <a:r>
              <a:rPr lang="en-US" sz="3200" b="1" dirty="0">
                <a:solidFill>
                  <a:schemeClr val="bg1"/>
                </a:solidFill>
                <a:latin typeface="Arial Narrow" panose="020B0606020202030204" pitchFamily="34" charset="0"/>
              </a:rPr>
              <a:t>a 46-page tract published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by </a:t>
            </a:r>
            <a:r>
              <a:rPr lang="en-US" sz="3200" b="1" dirty="0">
                <a:solidFill>
                  <a:schemeClr val="bg1"/>
                </a:solidFill>
                <a:latin typeface="Arial Narrow" panose="020B0606020202030204" pitchFamily="34" charset="0"/>
              </a:rPr>
              <a:t>Joseph Bates,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in </a:t>
            </a:r>
            <a:r>
              <a:rPr lang="en-US" sz="3200" b="1" dirty="0">
                <a:solidFill>
                  <a:schemeClr val="bg1"/>
                </a:solidFill>
                <a:latin typeface="Arial Narrow" panose="020B0606020202030204" pitchFamily="34" charset="0"/>
              </a:rPr>
              <a:t>New Bedford,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Massachusetts</a:t>
            </a:r>
            <a:r>
              <a:rPr lang="en-US" sz="3200" b="1" dirty="0">
                <a:solidFill>
                  <a:schemeClr val="bg1"/>
                </a:solidFill>
                <a:latin typeface="Arial Narrow" panose="020B0606020202030204" pitchFamily="34" charset="0"/>
              </a:rPr>
              <a:t>. </a:t>
            </a: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68" y="668607"/>
            <a:ext cx="3388518" cy="505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390" y="4608477"/>
            <a:ext cx="2066925" cy="1116013"/>
          </a:xfrm>
          <a:prstGeom prst="rect">
            <a:avLst/>
          </a:prstGeom>
          <a:noFill/>
          <a:ln>
            <a:noFill/>
          </a:ln>
          <a:effectLst>
            <a:glow rad="635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5824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Rechthoek 27"/>
          <p:cNvSpPr/>
          <p:nvPr/>
        </p:nvSpPr>
        <p:spPr>
          <a:xfrm>
            <a:off x="3851920" y="980728"/>
            <a:ext cx="5277924" cy="4524315"/>
          </a:xfrm>
          <a:prstGeom prst="rect">
            <a:avLst/>
          </a:prstGeom>
          <a:effectLst>
            <a:outerShdw blurRad="50800" dist="50800" dir="5400000" algn="ctr" rotWithShape="0">
              <a:schemeClr val="tx1"/>
            </a:outerShdw>
          </a:effectLst>
        </p:spPr>
        <p:txBody>
          <a:bodyPr wrap="square">
            <a:spAutoFit/>
          </a:bodyPr>
          <a:lstStyle/>
          <a:p>
            <a:pPr algn="ctr"/>
            <a:r>
              <a:rPr lang="en-US" sz="3200" b="1" dirty="0" smtClean="0">
                <a:solidFill>
                  <a:schemeClr val="bg1"/>
                </a:solidFill>
                <a:latin typeface="Arial Narrow" panose="020B0606020202030204" pitchFamily="34" charset="0"/>
              </a:rPr>
              <a:t>The </a:t>
            </a:r>
            <a:r>
              <a:rPr lang="en-US" sz="3200" b="1" dirty="0">
                <a:solidFill>
                  <a:schemeClr val="bg1"/>
                </a:solidFill>
                <a:latin typeface="Arial Narrow" panose="020B0606020202030204" pitchFamily="34" charset="0"/>
              </a:rPr>
              <a:t>tract, </a:t>
            </a:r>
            <a:r>
              <a:rPr lang="en-US" sz="3200" b="1" dirty="0" smtClean="0">
                <a:solidFill>
                  <a:schemeClr val="bg1"/>
                </a:solidFill>
                <a:latin typeface="Arial Narrow" panose="020B0606020202030204" pitchFamily="34" charset="0"/>
              </a:rPr>
              <a:t>entitled </a:t>
            </a:r>
          </a:p>
          <a:p>
            <a:pPr algn="ctr"/>
            <a:r>
              <a:rPr lang="en-US" sz="3200" b="1" dirty="0" smtClean="0">
                <a:solidFill>
                  <a:schemeClr val="bg1"/>
                </a:solidFill>
                <a:latin typeface="Arial Narrow" panose="020B0606020202030204" pitchFamily="34" charset="0"/>
              </a:rPr>
              <a:t>Seventh-day </a:t>
            </a:r>
            <a:r>
              <a:rPr lang="en-US" sz="3200" b="1" dirty="0">
                <a:solidFill>
                  <a:schemeClr val="bg1"/>
                </a:solidFill>
                <a:latin typeface="Arial Narrow" panose="020B0606020202030204" pitchFamily="34" charset="0"/>
              </a:rPr>
              <a:t>Sabbath, set </a:t>
            </a:r>
          </a:p>
          <a:p>
            <a:pPr algn="ctr"/>
            <a:r>
              <a:rPr lang="en-US" sz="3200" b="1" dirty="0">
                <a:solidFill>
                  <a:schemeClr val="bg1"/>
                </a:solidFill>
                <a:latin typeface="Arial Narrow" panose="020B0606020202030204" pitchFamily="34" charset="0"/>
              </a:rPr>
              <a:t>forth the Biblical evidence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for </a:t>
            </a:r>
            <a:r>
              <a:rPr lang="en-US" sz="3200" b="1" dirty="0">
                <a:solidFill>
                  <a:schemeClr val="bg1"/>
                </a:solidFill>
                <a:latin typeface="Arial Narrow" panose="020B0606020202030204" pitchFamily="34" charset="0"/>
              </a:rPr>
              <a:t>the sacredness of the </a:t>
            </a:r>
            <a:r>
              <a:rPr lang="en-US" sz="3200" b="1" dirty="0" smtClean="0">
                <a:solidFill>
                  <a:schemeClr val="bg1"/>
                </a:solidFill>
                <a:latin typeface="Arial Narrow" panose="020B0606020202030204" pitchFamily="34" charset="0"/>
              </a:rPr>
              <a:t>Seventh Day</a:t>
            </a:r>
            <a:r>
              <a:rPr lang="en-US" sz="3200" b="1" dirty="0">
                <a:solidFill>
                  <a:schemeClr val="bg1"/>
                </a:solidFill>
                <a:latin typeface="Arial Narrow" panose="020B0606020202030204" pitchFamily="34" charset="0"/>
              </a:rPr>
              <a:t>. </a:t>
            </a:r>
            <a:r>
              <a:rPr lang="en-US" sz="3200" b="1" dirty="0" smtClean="0">
                <a:solidFill>
                  <a:schemeClr val="bg1"/>
                </a:solidFill>
                <a:latin typeface="Arial Narrow" panose="020B0606020202030204" pitchFamily="34" charset="0"/>
              </a:rPr>
              <a:t>Convinced </a:t>
            </a:r>
          </a:p>
          <a:p>
            <a:pPr algn="ctr"/>
            <a:r>
              <a:rPr lang="en-US" sz="3200" b="1" dirty="0" smtClean="0">
                <a:solidFill>
                  <a:schemeClr val="bg1"/>
                </a:solidFill>
                <a:latin typeface="Arial Narrow" panose="020B0606020202030204" pitchFamily="34" charset="0"/>
              </a:rPr>
              <a:t>that </a:t>
            </a:r>
            <a:r>
              <a:rPr lang="en-US" sz="3200" b="1" dirty="0">
                <a:solidFill>
                  <a:schemeClr val="bg1"/>
                </a:solidFill>
                <a:latin typeface="Arial Narrow" panose="020B0606020202030204" pitchFamily="34" charset="0"/>
              </a:rPr>
              <a:t>the views set </a:t>
            </a:r>
            <a:r>
              <a:rPr lang="en-US" sz="3200" b="1" dirty="0" smtClean="0">
                <a:solidFill>
                  <a:schemeClr val="bg1"/>
                </a:solidFill>
                <a:latin typeface="Arial Narrow" panose="020B0606020202030204" pitchFamily="34" charset="0"/>
              </a:rPr>
              <a:t>forth </a:t>
            </a:r>
          </a:p>
          <a:p>
            <a:pPr algn="ctr"/>
            <a:r>
              <a:rPr lang="en-US" sz="3200" b="1" dirty="0" smtClean="0">
                <a:solidFill>
                  <a:schemeClr val="bg1"/>
                </a:solidFill>
                <a:latin typeface="Arial Narrow" panose="020B0606020202030204" pitchFamily="34" charset="0"/>
              </a:rPr>
              <a:t>were </a:t>
            </a:r>
            <a:r>
              <a:rPr lang="en-US" sz="3200" b="1" dirty="0">
                <a:solidFill>
                  <a:schemeClr val="bg1"/>
                </a:solidFill>
                <a:latin typeface="Arial Narrow" panose="020B0606020202030204" pitchFamily="34" charset="0"/>
              </a:rPr>
              <a:t>scriptural, they </a:t>
            </a:r>
            <a:endParaRPr lang="en-US" sz="3200" b="1" dirty="0" smtClean="0">
              <a:solidFill>
                <a:schemeClr val="bg1"/>
              </a:solidFill>
              <a:latin typeface="Arial Narrow" panose="020B0606020202030204" pitchFamily="34" charset="0"/>
            </a:endParaRPr>
          </a:p>
          <a:p>
            <a:pPr algn="ctr"/>
            <a:r>
              <a:rPr lang="en-US" sz="3200" b="1" dirty="0">
                <a:solidFill>
                  <a:schemeClr val="bg1"/>
                </a:solidFill>
                <a:latin typeface="Arial Narrow" panose="020B0606020202030204" pitchFamily="34" charset="0"/>
              </a:rPr>
              <a:t>b</a:t>
            </a:r>
            <a:r>
              <a:rPr lang="en-US" sz="3200" b="1" dirty="0" smtClean="0">
                <a:solidFill>
                  <a:schemeClr val="bg1"/>
                </a:solidFill>
                <a:latin typeface="Arial Narrow" panose="020B0606020202030204" pitchFamily="34" charset="0"/>
              </a:rPr>
              <a:t>egan to </a:t>
            </a:r>
            <a:r>
              <a:rPr lang="en-US" sz="3200" b="1" dirty="0">
                <a:solidFill>
                  <a:schemeClr val="bg1"/>
                </a:solidFill>
                <a:latin typeface="Arial Narrow" panose="020B0606020202030204" pitchFamily="34" charset="0"/>
              </a:rPr>
              <a:t>keep Saturday </a:t>
            </a:r>
            <a:endParaRPr lang="en-US" sz="3200" b="1" dirty="0" smtClean="0">
              <a:solidFill>
                <a:schemeClr val="bg1"/>
              </a:solidFill>
              <a:latin typeface="Arial Narrow" panose="020B0606020202030204" pitchFamily="34" charset="0"/>
            </a:endParaRPr>
          </a:p>
          <a:p>
            <a:pPr algn="ctr"/>
            <a:r>
              <a:rPr lang="en-US" sz="3200" b="1" dirty="0" smtClean="0">
                <a:solidFill>
                  <a:schemeClr val="bg1"/>
                </a:solidFill>
                <a:latin typeface="Arial Narrow" panose="020B0606020202030204" pitchFamily="34" charset="0"/>
              </a:rPr>
              <a:t>as </a:t>
            </a:r>
            <a:r>
              <a:rPr lang="en-US" sz="3200" b="1" dirty="0">
                <a:solidFill>
                  <a:schemeClr val="bg1"/>
                </a:solidFill>
                <a:latin typeface="Arial Narrow" panose="020B0606020202030204" pitchFamily="34" charset="0"/>
              </a:rPr>
              <a:t>the Sabbath. </a:t>
            </a: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080" y="328950"/>
            <a:ext cx="1608748" cy="240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08931">
            <a:off x="561354" y="2461725"/>
            <a:ext cx="2624046" cy="2510614"/>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ep 1"/>
          <p:cNvGrpSpPr/>
          <p:nvPr/>
        </p:nvGrpSpPr>
        <p:grpSpPr>
          <a:xfrm>
            <a:off x="2309744" y="3717032"/>
            <a:ext cx="2101563" cy="2630153"/>
            <a:chOff x="2309744" y="3717032"/>
            <a:chExt cx="2101563" cy="2630153"/>
          </a:xfrm>
        </p:grpSpPr>
        <p:pic>
          <p:nvPicPr>
            <p:cNvPr id="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811264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5471681" y="836712"/>
            <a:ext cx="3455860" cy="4893647"/>
          </a:xfrm>
          <a:prstGeom prst="rect">
            <a:avLst/>
          </a:prstGeom>
          <a:effectLst>
            <a:outerShdw blurRad="50800" dist="50800" dir="5400000" algn="ctr" rotWithShape="0">
              <a:schemeClr val="tx1"/>
            </a:outerShdw>
          </a:effectLst>
        </p:spPr>
        <p:txBody>
          <a:bodyPr wrap="square">
            <a:spAutoFit/>
          </a:bodyPr>
          <a:lstStyle/>
          <a:p>
            <a:pPr algn="ctr"/>
            <a:r>
              <a:rPr lang="en-US" sz="2400" b="1" dirty="0" smtClean="0">
                <a:solidFill>
                  <a:schemeClr val="bg1"/>
                </a:solidFill>
                <a:latin typeface="Arial Narrow" panose="020B0606020202030204" pitchFamily="34" charset="0"/>
              </a:rPr>
              <a:t>Some six months later, </a:t>
            </a:r>
          </a:p>
          <a:p>
            <a:pPr algn="ctr"/>
            <a:r>
              <a:rPr lang="en-US" sz="2400" b="1" dirty="0" smtClean="0">
                <a:solidFill>
                  <a:schemeClr val="bg1"/>
                </a:solidFill>
                <a:latin typeface="Arial Narrow" panose="020B0606020202030204" pitchFamily="34" charset="0"/>
              </a:rPr>
              <a:t>on April 3, 1847, Ellen White was shown in vision the law of God in the heavenly sanctuary, </a:t>
            </a:r>
          </a:p>
          <a:p>
            <a:pPr algn="ctr"/>
            <a:r>
              <a:rPr lang="en-US" sz="2400" b="1" dirty="0" smtClean="0">
                <a:solidFill>
                  <a:schemeClr val="bg1"/>
                </a:solidFill>
                <a:latin typeface="Arial Narrow" panose="020B0606020202030204" pitchFamily="34" charset="0"/>
              </a:rPr>
              <a:t>with a halo of light around </a:t>
            </a:r>
          </a:p>
          <a:p>
            <a:pPr algn="ctr"/>
            <a:r>
              <a:rPr lang="en-US" sz="2400" b="1" dirty="0" smtClean="0">
                <a:solidFill>
                  <a:schemeClr val="bg1"/>
                </a:solidFill>
                <a:latin typeface="Arial Narrow" panose="020B0606020202030204" pitchFamily="34" charset="0"/>
              </a:rPr>
              <a:t>the fourth commandment. </a:t>
            </a:r>
          </a:p>
          <a:p>
            <a:pPr algn="ctr"/>
            <a:r>
              <a:rPr lang="en-US" sz="2400" b="1" dirty="0" smtClean="0">
                <a:solidFill>
                  <a:schemeClr val="bg1"/>
                </a:solidFill>
                <a:latin typeface="Arial Narrow" panose="020B0606020202030204" pitchFamily="34" charset="0"/>
              </a:rPr>
              <a:t>This view brought a clearer understanding of the importance of the Sabbath doctrine, and confirmed the confidence of </a:t>
            </a:r>
          </a:p>
          <a:p>
            <a:pPr algn="ctr"/>
            <a:r>
              <a:rPr lang="en-US" sz="2400" b="1" dirty="0" smtClean="0">
                <a:solidFill>
                  <a:schemeClr val="bg1"/>
                </a:solidFill>
                <a:latin typeface="Arial Narrow" panose="020B0606020202030204" pitchFamily="34" charset="0"/>
              </a:rPr>
              <a:t>the Adventists in it. </a:t>
            </a:r>
          </a:p>
        </p:txBody>
      </p:sp>
      <p:grpSp>
        <p:nvGrpSpPr>
          <p:cNvPr id="26" name="Groep 25"/>
          <p:cNvGrpSpPr/>
          <p:nvPr/>
        </p:nvGrpSpPr>
        <p:grpSpPr>
          <a:xfrm>
            <a:off x="191025" y="498020"/>
            <a:ext cx="5141325" cy="4902048"/>
            <a:chOff x="611561" y="1127517"/>
            <a:chExt cx="4860120" cy="4624470"/>
          </a:xfrm>
        </p:grpSpPr>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1" y="1127517"/>
              <a:ext cx="4860120" cy="3630266"/>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08931">
              <a:off x="2337021" y="3767551"/>
              <a:ext cx="2074095" cy="1984436"/>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ep 29"/>
          <p:cNvGrpSpPr/>
          <p:nvPr/>
        </p:nvGrpSpPr>
        <p:grpSpPr>
          <a:xfrm>
            <a:off x="252071" y="3063443"/>
            <a:ext cx="2101563" cy="2630153"/>
            <a:chOff x="2309744" y="3717032"/>
            <a:chExt cx="2101563" cy="2630153"/>
          </a:xfrm>
        </p:grpSpPr>
        <p:pic>
          <p:nvPicPr>
            <p:cNvPr id="3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Rechthoek 32"/>
          <p:cNvSpPr/>
          <p:nvPr/>
        </p:nvSpPr>
        <p:spPr>
          <a:xfrm>
            <a:off x="3342995" y="5572750"/>
            <a:ext cx="2438994" cy="646331"/>
          </a:xfrm>
          <a:prstGeom prst="rect">
            <a:avLst/>
          </a:prstGeom>
          <a:effectLst>
            <a:outerShdw blurRad="50800" dist="50800" dir="5400000" algn="ctr" rotWithShape="0">
              <a:schemeClr val="tx1"/>
            </a:outerShdw>
          </a:effectLst>
        </p:spPr>
        <p:txBody>
          <a:bodyPr wrap="square">
            <a:spAutoFit/>
          </a:bodyPr>
          <a:lstStyle/>
          <a:p>
            <a:r>
              <a:rPr lang="en-US" b="1" dirty="0" smtClean="0">
                <a:solidFill>
                  <a:schemeClr val="bg1"/>
                </a:solidFill>
                <a:latin typeface="Arial Narrow" panose="020B0606020202030204" pitchFamily="34" charset="0"/>
              </a:rPr>
              <a:t>Early Writings pp. 32-35 ; </a:t>
            </a:r>
          </a:p>
          <a:p>
            <a:r>
              <a:rPr lang="en-US" b="1" dirty="0" smtClean="0">
                <a:solidFill>
                  <a:schemeClr val="bg1"/>
                </a:solidFill>
                <a:latin typeface="Arial Narrow" panose="020B0606020202030204" pitchFamily="34" charset="0"/>
              </a:rPr>
              <a:t>         Ellen G. White</a:t>
            </a:r>
          </a:p>
        </p:txBody>
      </p:sp>
    </p:spTree>
    <p:extLst>
      <p:ext uri="{BB962C8B-B14F-4D97-AF65-F5344CB8AC3E}">
        <p14:creationId xmlns:p14="http://schemas.microsoft.com/office/powerpoint/2010/main" val="24520962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5019737" y="667573"/>
            <a:ext cx="3923493" cy="5262979"/>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A </a:t>
            </a:r>
            <a:r>
              <a:rPr lang="en-US" sz="2800" b="1" dirty="0">
                <a:solidFill>
                  <a:schemeClr val="bg1"/>
                </a:solidFill>
                <a:latin typeface="Arial Narrow" panose="020B0606020202030204" pitchFamily="34" charset="0"/>
              </a:rPr>
              <a:t>son, Henry, was born to the Whites on August 26, 1847. His presence brought joy and comfort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to </a:t>
            </a:r>
            <a:r>
              <a:rPr lang="en-US" sz="2800" b="1" dirty="0">
                <a:solidFill>
                  <a:schemeClr val="bg1"/>
                </a:solidFill>
                <a:latin typeface="Arial Narrow" panose="020B0606020202030204" pitchFamily="34" charset="0"/>
              </a:rPr>
              <a:t>the young mother, but Ellen White soon found she must leave her child with trusted friends and continue her work in traveling and bearing the messages God had entrusted to her</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3185" y="667573"/>
            <a:ext cx="3184041" cy="4362932"/>
          </a:xfrm>
          <a:prstGeom prst="rect">
            <a:avLst/>
          </a:prstGeom>
          <a:noFill/>
          <a:ln>
            <a:noFill/>
          </a:ln>
          <a:effectLst>
            <a:glow rad="2286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oep 29"/>
          <p:cNvGrpSpPr/>
          <p:nvPr/>
        </p:nvGrpSpPr>
        <p:grpSpPr>
          <a:xfrm>
            <a:off x="252071" y="3063443"/>
            <a:ext cx="2101563" cy="2630153"/>
            <a:chOff x="2309744" y="3717032"/>
            <a:chExt cx="2101563" cy="2630153"/>
          </a:xfrm>
        </p:grpSpPr>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9744" y="3717032"/>
              <a:ext cx="1438107" cy="1802455"/>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5144" y="4701631"/>
              <a:ext cx="1416163" cy="1645554"/>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ekstvak 21"/>
          <p:cNvSpPr txBox="1"/>
          <p:nvPr/>
        </p:nvSpPr>
        <p:spPr>
          <a:xfrm>
            <a:off x="3055664" y="5123159"/>
            <a:ext cx="1964073" cy="830997"/>
          </a:xfrm>
          <a:prstGeom prst="rect">
            <a:avLst/>
          </a:prstGeom>
          <a:noFill/>
          <a:effectLst>
            <a:outerShdw blurRad="50800" dist="50800" dir="5400000" algn="ctr" rotWithShape="0">
              <a:schemeClr val="tx1"/>
            </a:outerShdw>
          </a:effectLst>
        </p:spPr>
        <p:txBody>
          <a:bodyPr wrap="square" rtlCol="0">
            <a:spAutoFit/>
          </a:bodyPr>
          <a:lstStyle/>
          <a:p>
            <a:pPr algn="ctr"/>
            <a:r>
              <a:rPr lang="nl-NL" sz="2400" b="1" dirty="0" smtClean="0">
                <a:solidFill>
                  <a:schemeClr val="bg1"/>
                </a:solidFill>
                <a:latin typeface="Arial Narrow" panose="020B0606020202030204" pitchFamily="34" charset="0"/>
              </a:rPr>
              <a:t>Henry Nichols </a:t>
            </a:r>
          </a:p>
          <a:p>
            <a:pPr algn="ctr"/>
            <a:r>
              <a:rPr lang="nl-NL" sz="2400" b="1" dirty="0" smtClean="0">
                <a:solidFill>
                  <a:schemeClr val="bg1"/>
                </a:solidFill>
                <a:latin typeface="Arial Narrow" panose="020B0606020202030204" pitchFamily="34" charset="0"/>
              </a:rPr>
              <a:t>White</a:t>
            </a:r>
          </a:p>
        </p:txBody>
      </p:sp>
    </p:spTree>
    <p:extLst>
      <p:ext uri="{BB962C8B-B14F-4D97-AF65-F5344CB8AC3E}">
        <p14:creationId xmlns:p14="http://schemas.microsoft.com/office/powerpoint/2010/main" val="13985836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 name="Stroomdiagram: Uitstel 1"/>
          <p:cNvSpPr/>
          <p:nvPr/>
        </p:nvSpPr>
        <p:spPr>
          <a:xfrm>
            <a:off x="0" y="1412776"/>
            <a:ext cx="9144000" cy="3855333"/>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hoek 21"/>
          <p:cNvSpPr/>
          <p:nvPr/>
        </p:nvSpPr>
        <p:spPr>
          <a:xfrm>
            <a:off x="3646006" y="1940058"/>
            <a:ext cx="5152078" cy="2800767"/>
          </a:xfrm>
          <a:prstGeom prst="rect">
            <a:avLst/>
          </a:prstGeom>
          <a:effectLst>
            <a:outerShdw blurRad="50800" dist="50800" dir="5400000" algn="ctr" rotWithShape="0">
              <a:schemeClr val="tx1"/>
            </a:outerShdw>
          </a:effectLst>
        </p:spPr>
        <p:txBody>
          <a:bodyPr wrap="square">
            <a:spAutoFit/>
          </a:bodyPr>
          <a:lstStyle/>
          <a:p>
            <a:pPr algn="ctr"/>
            <a:r>
              <a:rPr lang="nl-NL" sz="8800" b="1" dirty="0" err="1" smtClean="0">
                <a:solidFill>
                  <a:schemeClr val="bg1"/>
                </a:solidFill>
                <a:latin typeface="Arial Narrow" panose="020B0606020202030204" pitchFamily="34" charset="0"/>
              </a:rPr>
              <a:t>Beginning</a:t>
            </a:r>
            <a:r>
              <a:rPr lang="nl-NL" sz="8800" b="1" dirty="0" smtClean="0">
                <a:solidFill>
                  <a:schemeClr val="bg1"/>
                </a:solidFill>
                <a:latin typeface="Arial Narrow" panose="020B0606020202030204" pitchFamily="34" charset="0"/>
              </a:rPr>
              <a:t> </a:t>
            </a:r>
            <a:r>
              <a:rPr lang="nl-NL" sz="8800" b="1" dirty="0" err="1">
                <a:solidFill>
                  <a:schemeClr val="bg1"/>
                </a:solidFill>
                <a:latin typeface="Arial Narrow" panose="020B0606020202030204" pitchFamily="34" charset="0"/>
              </a:rPr>
              <a:t>to</a:t>
            </a:r>
            <a:r>
              <a:rPr lang="nl-NL" sz="8800" b="1" dirty="0">
                <a:solidFill>
                  <a:schemeClr val="bg1"/>
                </a:solidFill>
                <a:latin typeface="Arial Narrow" panose="020B0606020202030204" pitchFamily="34" charset="0"/>
              </a:rPr>
              <a:t> </a:t>
            </a:r>
            <a:r>
              <a:rPr lang="nl-NL" sz="8800" b="1" dirty="0" err="1">
                <a:solidFill>
                  <a:schemeClr val="bg1"/>
                </a:solidFill>
                <a:latin typeface="Arial Narrow" panose="020B0606020202030204" pitchFamily="34" charset="0"/>
              </a:rPr>
              <a:t>Publish</a:t>
            </a:r>
            <a:endParaRPr lang="nl-NL" sz="8800" b="1" dirty="0">
              <a:solidFill>
                <a:schemeClr val="bg1"/>
              </a:solidFill>
              <a:latin typeface="Arial Narrow" panose="020B0606020202030204" pitchFamily="34" charset="0"/>
            </a:endParaRPr>
          </a:p>
        </p:txBody>
      </p:sp>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96" y="400670"/>
            <a:ext cx="2774157" cy="512445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ep 20"/>
          <p:cNvGrpSpPr/>
          <p:nvPr/>
        </p:nvGrpSpPr>
        <p:grpSpPr>
          <a:xfrm>
            <a:off x="649823" y="2924944"/>
            <a:ext cx="3319980" cy="3083645"/>
            <a:chOff x="-44124" y="286999"/>
            <a:chExt cx="4011797" cy="4049158"/>
          </a:xfrm>
        </p:grpSpPr>
        <p:pic>
          <p:nvPicPr>
            <p:cNvPr id="23" name="Picture 2"/>
            <p:cNvPicPr>
              <a:picLocks noChangeAspect="1" noChangeArrowheads="1"/>
            </p:cNvPicPr>
            <p:nvPr/>
          </p:nvPicPr>
          <p:blipFill>
            <a:blip r:embed="rId7"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823130">
              <a:off x="-44124" y="98883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86999"/>
              <a:ext cx="3967673" cy="3347318"/>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577029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raan 17"/>
          <p:cNvSpPr/>
          <p:nvPr/>
        </p:nvSpPr>
        <p:spPr>
          <a:xfrm>
            <a:off x="1835696" y="0"/>
            <a:ext cx="7304568" cy="68580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24" name="Traan 23"/>
          <p:cNvSpPr/>
          <p:nvPr/>
        </p:nvSpPr>
        <p:spPr>
          <a:xfrm flipH="1">
            <a:off x="-4860" y="-3"/>
            <a:ext cx="6017018" cy="6741295"/>
          </a:xfrm>
          <a:prstGeom prst="teardrop">
            <a:avLst/>
          </a:prstGeom>
          <a:solidFill>
            <a:srgbClr val="984807">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9" name="Ezelsoor 18"/>
          <p:cNvSpPr/>
          <p:nvPr/>
        </p:nvSpPr>
        <p:spPr>
          <a:xfrm>
            <a:off x="-4860" y="0"/>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6834187" cy="493713"/>
          </a:xfrm>
          <a:prstGeom prst="rect">
            <a:avLst/>
          </a:prstGeom>
          <a:noFill/>
          <a:ln>
            <a:noFill/>
          </a:ln>
          <a:effectLst>
            <a:glow rad="228600">
              <a:schemeClr val="accent6">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4860" y="5903550"/>
            <a:ext cx="9134704" cy="837743"/>
            <a:chOff x="-4860" y="5903550"/>
            <a:chExt cx="9134704" cy="837743"/>
          </a:xfrm>
        </p:grpSpPr>
        <p:sp>
          <p:nvSpPr>
            <p:cNvPr id="20" name="Ezelsoor 19"/>
            <p:cNvSpPr/>
            <p:nvPr/>
          </p:nvSpPr>
          <p:spPr>
            <a:xfrm>
              <a:off x="-4860" y="6336629"/>
              <a:ext cx="9134704" cy="404664"/>
            </a:xfrm>
            <a:prstGeom prst="foldedCorner">
              <a:avLst>
                <a:gd name="adj" fmla="val 0"/>
              </a:avLst>
            </a:prstGeom>
            <a:solidFill>
              <a:schemeClr val="accent6">
                <a:lumMod val="50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5" name="Groep 14"/>
            <p:cNvGrpSpPr/>
            <p:nvPr/>
          </p:nvGrpSpPr>
          <p:grpSpPr>
            <a:xfrm>
              <a:off x="6306075" y="6208401"/>
              <a:ext cx="2557212" cy="418387"/>
              <a:chOff x="3386565" y="6165786"/>
              <a:chExt cx="4186699" cy="601696"/>
            </a:xfrm>
            <a:effectLst>
              <a:glow rad="203200">
                <a:schemeClr val="bg1">
                  <a:alpha val="80000"/>
                </a:schemeClr>
              </a:glow>
            </a:effectLst>
          </p:grpSpPr>
          <p:pic>
            <p:nvPicPr>
              <p:cNvPr id="16" name="Picture 2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682" t="-21871"/>
              <a:stretch/>
            </p:blipFill>
            <p:spPr bwMode="auto">
              <a:xfrm>
                <a:off x="3386565" y="6165786"/>
                <a:ext cx="4186699" cy="60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33" y="6273770"/>
                <a:ext cx="538631" cy="3674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980" y="5903550"/>
              <a:ext cx="1641747" cy="723238"/>
            </a:xfrm>
            <a:prstGeom prst="rect">
              <a:avLst/>
            </a:prstGeom>
            <a:noFill/>
            <a:ln>
              <a:noFill/>
            </a:ln>
            <a:effectLst>
              <a:glow rad="139700">
                <a:schemeClr val="tx1">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Rechthoek 24"/>
          <p:cNvSpPr/>
          <p:nvPr/>
        </p:nvSpPr>
        <p:spPr>
          <a:xfrm>
            <a:off x="4142443" y="677599"/>
            <a:ext cx="4803278" cy="5386090"/>
          </a:xfrm>
          <a:prstGeom prst="rect">
            <a:avLst/>
          </a:prstGeom>
          <a:effectLst>
            <a:outerShdw blurRad="50800" dist="50800" dir="5400000" algn="ctr" rotWithShape="0">
              <a:schemeClr val="tx1"/>
            </a:outerShdw>
          </a:effectLst>
        </p:spPr>
        <p:txBody>
          <a:bodyPr wrap="square">
            <a:spAutoFit/>
          </a:bodyPr>
          <a:lstStyle/>
          <a:p>
            <a:pPr algn="ctr"/>
            <a:r>
              <a:rPr lang="en-US" sz="2800" b="1" dirty="0" smtClean="0">
                <a:solidFill>
                  <a:schemeClr val="bg1"/>
                </a:solidFill>
                <a:latin typeface="Arial Narrow" panose="020B0606020202030204" pitchFamily="34" charset="0"/>
              </a:rPr>
              <a:t>While </a:t>
            </a:r>
            <a:r>
              <a:rPr lang="en-US" sz="2800" b="1" dirty="0">
                <a:solidFill>
                  <a:schemeClr val="bg1"/>
                </a:solidFill>
                <a:latin typeface="Arial Narrow" panose="020B0606020202030204" pitchFamily="34" charset="0"/>
              </a:rPr>
              <a:t>at Rocky Hill, Connecticut, in the summer of 1849, James White began publication of </a:t>
            </a:r>
          </a:p>
          <a:p>
            <a:pPr algn="ctr"/>
            <a:r>
              <a:rPr lang="en-US" sz="3600" b="1" dirty="0">
                <a:solidFill>
                  <a:schemeClr val="bg1"/>
                </a:solidFill>
                <a:latin typeface="Arial Narrow" panose="020B0606020202030204" pitchFamily="34" charset="0"/>
              </a:rPr>
              <a:t>The Present Truth</a:t>
            </a:r>
            <a:r>
              <a:rPr lang="en-US" sz="2800" b="1" dirty="0">
                <a:solidFill>
                  <a:schemeClr val="bg1"/>
                </a:solidFill>
                <a:latin typeface="Arial Narrow" panose="020B0606020202030204" pitchFamily="34" charset="0"/>
              </a:rPr>
              <a:t>,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an </a:t>
            </a:r>
            <a:r>
              <a:rPr lang="en-US" sz="2800" b="1" dirty="0">
                <a:solidFill>
                  <a:schemeClr val="bg1"/>
                </a:solidFill>
                <a:latin typeface="Arial Narrow" panose="020B0606020202030204" pitchFamily="34" charset="0"/>
              </a:rPr>
              <a:t>eight-page semimonthly paper. </a:t>
            </a:r>
            <a:r>
              <a:rPr lang="en-US" sz="2800" b="1" dirty="0" smtClean="0">
                <a:solidFill>
                  <a:schemeClr val="bg1"/>
                </a:solidFill>
                <a:latin typeface="Arial Narrow" panose="020B0606020202030204" pitchFamily="34" charset="0"/>
              </a:rPr>
              <a:t>The </a:t>
            </a:r>
            <a:r>
              <a:rPr lang="en-US" sz="2800" b="1" dirty="0">
                <a:solidFill>
                  <a:schemeClr val="bg1"/>
                </a:solidFill>
                <a:latin typeface="Arial Narrow" panose="020B0606020202030204" pitchFamily="34" charset="0"/>
              </a:rPr>
              <a:t>later numbers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carried </a:t>
            </a:r>
            <a:r>
              <a:rPr lang="en-US" sz="2800" b="1" dirty="0">
                <a:solidFill>
                  <a:schemeClr val="bg1"/>
                </a:solidFill>
                <a:latin typeface="Arial Narrow" panose="020B0606020202030204" pitchFamily="34" charset="0"/>
              </a:rPr>
              <a:t>articles from Ellen White’s pen setting forth prophetic views of the future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of </a:t>
            </a:r>
            <a:r>
              <a:rPr lang="en-US" sz="2800" b="1" dirty="0">
                <a:solidFill>
                  <a:schemeClr val="bg1"/>
                </a:solidFill>
                <a:latin typeface="Arial Narrow" panose="020B0606020202030204" pitchFamily="34" charset="0"/>
              </a:rPr>
              <a:t>the church and </a:t>
            </a:r>
            <a:endParaRPr lang="en-US" sz="2800" b="1" dirty="0" smtClean="0">
              <a:solidFill>
                <a:schemeClr val="bg1"/>
              </a:solidFill>
              <a:latin typeface="Arial Narrow" panose="020B0606020202030204" pitchFamily="34" charset="0"/>
            </a:endParaRPr>
          </a:p>
          <a:p>
            <a:pPr algn="ctr"/>
            <a:r>
              <a:rPr lang="en-US" sz="2800" b="1" dirty="0" smtClean="0">
                <a:solidFill>
                  <a:schemeClr val="bg1"/>
                </a:solidFill>
                <a:latin typeface="Arial Narrow" panose="020B0606020202030204" pitchFamily="34" charset="0"/>
              </a:rPr>
              <a:t>sounding </a:t>
            </a:r>
            <a:r>
              <a:rPr lang="en-US" sz="2800" b="1" dirty="0">
                <a:solidFill>
                  <a:schemeClr val="bg1"/>
                </a:solidFill>
                <a:latin typeface="Arial Narrow" panose="020B0606020202030204" pitchFamily="34" charset="0"/>
              </a:rPr>
              <a:t>notes </a:t>
            </a:r>
          </a:p>
          <a:p>
            <a:pPr algn="ctr"/>
            <a:r>
              <a:rPr lang="en-US" sz="2800" b="1" dirty="0">
                <a:solidFill>
                  <a:schemeClr val="bg1"/>
                </a:solidFill>
                <a:latin typeface="Arial Narrow" panose="020B0606020202030204" pitchFamily="34" charset="0"/>
              </a:rPr>
              <a:t>of warning and counsel</a:t>
            </a:r>
            <a:r>
              <a:rPr lang="en-US" sz="2800" b="1" dirty="0" smtClean="0">
                <a:solidFill>
                  <a:schemeClr val="bg1"/>
                </a:solidFill>
                <a:latin typeface="Arial Narrow" panose="020B0606020202030204" pitchFamily="34" charset="0"/>
              </a:rPr>
              <a:t>.</a:t>
            </a:r>
            <a:endParaRPr lang="en-US" sz="2800" b="1" dirty="0">
              <a:solidFill>
                <a:schemeClr val="bg1"/>
              </a:solidFill>
              <a:latin typeface="Arial Narrow" panose="020B0606020202030204" pitchFamily="34" charset="0"/>
            </a:endParaRP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96" y="400670"/>
            <a:ext cx="2774157" cy="512445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9215" y="2564904"/>
            <a:ext cx="2548868" cy="3194630"/>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4161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612</Words>
  <Application>Microsoft Office PowerPoint</Application>
  <PresentationFormat>Diavoorstelling (4:3)</PresentationFormat>
  <Paragraphs>84</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113</cp:revision>
  <dcterms:created xsi:type="dcterms:W3CDTF">2013-12-29T09:33:32Z</dcterms:created>
  <dcterms:modified xsi:type="dcterms:W3CDTF">2015-06-14T12:09:33Z</dcterms:modified>
</cp:coreProperties>
</file>